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67" r:id="rId2"/>
    <p:sldId id="4445" r:id="rId3"/>
    <p:sldId id="4446" r:id="rId4"/>
    <p:sldId id="4447" r:id="rId5"/>
    <p:sldId id="4448" r:id="rId6"/>
    <p:sldId id="4449" r:id="rId7"/>
    <p:sldId id="4450" r:id="rId8"/>
    <p:sldId id="4451" r:id="rId9"/>
    <p:sldId id="4452" r:id="rId10"/>
    <p:sldId id="4453" r:id="rId11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2761" autoAdjust="0"/>
  </p:normalViewPr>
  <p:slideViewPr>
    <p:cSldViewPr showGuides="1">
      <p:cViewPr varScale="1">
        <p:scale>
          <a:sx n="74" d="100"/>
          <a:sy n="74" d="100"/>
        </p:scale>
        <p:origin x="1090" y="77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768C38-FF4C-03E7-272D-6B1E85857F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4BFE1A3-2E55-3A20-5784-37A9CF5EE8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D1460B2-3FDA-A1D9-E0A9-5F08DAF5AD5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7242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BE5829-FABF-D8F7-B570-458A3CC9C9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7A679EAA-2A45-ECF9-CD36-87C8D99152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064E4F7-6054-7FAB-E153-22F187039B01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0776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847051-F906-4564-C3DD-4A201B5C0F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82622B8-DB46-883A-7B97-2DA899644A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BCDC16DD-295E-7D70-BB68-8FF8E6F50540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5104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BCE6F4-CCB3-807A-9777-4839E5E7B9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B74E1E45-BAD7-43DC-876F-75D00444CA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820C8E0E-DB34-3115-909D-F6E77999FC4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886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63FBA0-1BB6-7972-97CF-2E5A8D8E6F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74BF3C0-9BE5-03CF-542B-1CAEC784D2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1EF754B-3BB2-76C4-6845-FEF5D697992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88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784774-EB88-EA53-6534-945496CA8C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A84FF26-3DA8-F485-F4CC-F77B35E8DA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1D482D04-A2A5-B67D-61E0-5C259D03AAE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2493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18E068-67EF-5AEB-A348-0D99D6349D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B75739DC-CE42-EF85-45C6-4D44C4872E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33F7718-F658-A9EA-0B2B-D663235D61C1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89987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3B7235-A65B-0FF3-DF62-36FEEFDFDD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48FFF21-4EEE-BAD1-736B-A5847752D0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F63458A6-07F6-57C3-14AA-C32FBF9B5C65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530971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F146C6-39DF-F446-4CEA-5DC874199A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8D9995F-DF7C-ABF9-9A2B-E1E418C89A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D437D075-05A9-C2E6-1008-AC0B499E27F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186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035" y="6165215"/>
            <a:ext cx="1901825" cy="6934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4BF0D89E-BF4F-6D24-4EC0-AE02439D0C7A}"/>
              </a:ext>
            </a:extLst>
          </p:cNvPr>
          <p:cNvSpPr txBox="1"/>
          <p:nvPr/>
        </p:nvSpPr>
        <p:spPr>
          <a:xfrm>
            <a:off x="3043671" y="2413337"/>
            <a:ext cx="610465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50"/>
              </a:spcAft>
            </a:pPr>
            <a:r>
              <a:rPr lang="en-US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　反比例函数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D976DE-3F1E-0D24-268B-8AEA64C419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3.jpeg">
            <a:extLst>
              <a:ext uri="{FF2B5EF4-FFF2-40B4-BE49-F238E27FC236}">
                <a16:creationId xmlns:a16="http://schemas.microsoft.com/office/drawing/2014/main" id="{8706D7EE-5B79-7ECA-4A4C-99951F1557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9835" y="438755"/>
            <a:ext cx="3600250" cy="459492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9C1DB4E6-E829-8B58-BA07-DBDE458C3131}"/>
              </a:ext>
            </a:extLst>
          </p:cNvPr>
          <p:cNvSpPr txBox="1"/>
          <p:nvPr/>
        </p:nvSpPr>
        <p:spPr>
          <a:xfrm>
            <a:off x="551615" y="980830"/>
            <a:ext cx="10296715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12.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成正比例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,x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成反比例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的关系是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成反比例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          B.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成正比例</a:t>
            </a:r>
          </a:p>
          <a:p>
            <a:pPr algn="just"/>
            <a:r>
              <a:rPr lang="en-US" altLang="zh-CN" sz="26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C.y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sz="26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成正比例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	</a:t>
            </a:r>
            <a:r>
              <a:rPr lang="en-US" altLang="zh-CN" sz="26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D.y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sz="26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成反比例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2B368EFC-971E-FFE1-C733-05BDCABE61C6}"/>
                  </a:ext>
                </a:extLst>
              </p:cNvPr>
              <p:cNvSpPr txBox="1"/>
              <p:nvPr/>
            </p:nvSpPr>
            <p:spPr>
              <a:xfrm>
                <a:off x="551615" y="2308460"/>
                <a:ext cx="11016765" cy="10684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已知函数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的反比例函数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的正比例函数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且当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的值均为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关于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的函数表达式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2B368EFC-971E-FFE1-C733-05BDCABE61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2308460"/>
                <a:ext cx="11016765" cy="1068498"/>
              </a:xfrm>
              <a:prstGeom prst="rect">
                <a:avLst/>
              </a:prstGeom>
              <a:blipFill>
                <a:blip r:embed="rId4"/>
                <a:stretch>
                  <a:fillRect l="-996" r="-940" b="-142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80E69543-AE8A-7AE7-FE71-C2B5E1609F7E}"/>
                  </a:ext>
                </a:extLst>
              </p:cNvPr>
              <p:cNvSpPr txBox="1"/>
              <p:nvPr/>
            </p:nvSpPr>
            <p:spPr>
              <a:xfrm>
                <a:off x="521946" y="3420037"/>
                <a:ext cx="11016765" cy="25317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6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6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=k</a:t>
                </a:r>
                <a:r>
                  <a:rPr lang="en-US" altLang="zh-CN" sz="26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∴y=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-k</a:t>
                </a:r>
                <a:r>
                  <a:rPr lang="en-US" altLang="zh-CN" sz="26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x.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由题意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zh-CN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altLang="zh-CN" sz="2600" b="1" i="1">
                                          <a:solidFill>
                                            <a:srgbClr val="DB251C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600" b="1" i="1">
                                          <a:solidFill>
                                            <a:srgbClr val="DB251C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方正书宋_GBK"/>
                                          <a:cs typeface="Times New Roman" panose="02020603050405020304" pitchFamily="18" charset="0"/>
                                        </a:rPr>
                                        <m:t>𝒌</m:t>
                                      </m:r>
                                    </m:e>
                                    <m:sub>
                                      <m:r>
                                        <a:rPr lang="en-US" altLang="zh-CN" sz="2600" b="1" i="1">
                                          <a:solidFill>
                                            <a:srgbClr val="DB251C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方正书宋_GBK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zh-CN" altLang="zh-CN" sz="2600" b="1" i="1">
                                          <a:solidFill>
                                            <a:srgbClr val="DB251C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2600" b="1" i="1">
                                          <a:solidFill>
                                            <a:srgbClr val="DB251C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方正书宋_GBK"/>
                                          <a:cs typeface="Times New Roman" panose="02020603050405020304" pitchFamily="18" charset="0"/>
                                        </a:rPr>
                                        <m:t>𝟑</m:t>
                                      </m:r>
                                    </m:num>
                                    <m:den>
                                      <m:r>
                                        <a:rPr lang="en-US" altLang="zh-CN" sz="2600" b="1" i="1">
                                          <a:solidFill>
                                            <a:srgbClr val="DB251C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方正书宋_GBK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den>
                                  </m:f>
                                </m:den>
                              </m:f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zh-CN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zh-CN" altLang="zh-CN" sz="2600" b="1" i="1">
                                          <a:solidFill>
                                            <a:srgbClr val="DB251C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2600" b="1" i="1">
                                          <a:solidFill>
                                            <a:srgbClr val="DB251C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方正书宋_GBK"/>
                                          <a:cs typeface="Times New Roman" panose="02020603050405020304" pitchFamily="18" charset="0"/>
                                        </a:rPr>
                                        <m:t>𝟑</m:t>
                                      </m:r>
                                    </m:num>
                                    <m:den>
                                      <m:r>
                                        <a:rPr lang="en-US" altLang="zh-CN" sz="2600" b="1" i="1">
                                          <a:solidFill>
                                            <a:srgbClr val="DB251C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方正书宋_GBK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den>
                                  </m:f>
                                  <m:sSub>
                                    <m:sSubPr>
                                      <m:ctrlPr>
                                        <a:rPr lang="zh-CN" altLang="zh-CN" sz="2600" b="1" i="1">
                                          <a:solidFill>
                                            <a:srgbClr val="DB251C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600" b="1" i="1">
                                          <a:solidFill>
                                            <a:srgbClr val="DB251C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方正书宋_GBK"/>
                                          <a:cs typeface="Times New Roman" panose="02020603050405020304" pitchFamily="18" charset="0"/>
                                        </a:rPr>
                                        <m:t>𝒌</m:t>
                                      </m:r>
                                    </m:e>
                                    <m:sub>
                                      <m:r>
                                        <a:rPr lang="en-US" altLang="zh-CN" sz="2600" b="1" i="1">
                                          <a:solidFill>
                                            <a:srgbClr val="DB251C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方正书宋_GBK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zh-CN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zh-CN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整理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sSub>
                                <m:sSubPr>
                                  <m:ctrlPr>
                                    <a:rPr lang="zh-CN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𝟗</m:t>
                              </m:r>
                              <m:sSub>
                                <m:sSubPr>
                                  <m:ctrlPr>
                                    <a:rPr lang="zh-CN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=−</m:t>
                              </m:r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𝟔</m:t>
                              </m:r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zh-CN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zh-CN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zh-CN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zh-CN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∴y=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x.</a:t>
                </a:r>
                <a:endParaRPr lang="zh-CN" altLang="en-US" sz="26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80E69543-AE8A-7AE7-FE71-C2B5E1609F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946" y="3420037"/>
                <a:ext cx="11016765" cy="2531719"/>
              </a:xfrm>
              <a:prstGeom prst="rect">
                <a:avLst/>
              </a:prstGeom>
              <a:blipFill>
                <a:blip r:embed="rId5"/>
                <a:stretch>
                  <a:fillRect l="-996" b="-19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>
            <a:extLst>
              <a:ext uri="{FF2B5EF4-FFF2-40B4-BE49-F238E27FC236}">
                <a16:creationId xmlns:a16="http://schemas.microsoft.com/office/drawing/2014/main" id="{90321E99-8EB4-3DCF-AE86-0DC40AA3B239}"/>
              </a:ext>
            </a:extLst>
          </p:cNvPr>
          <p:cNvSpPr txBox="1"/>
          <p:nvPr/>
        </p:nvSpPr>
        <p:spPr>
          <a:xfrm>
            <a:off x="8132922" y="980830"/>
            <a:ext cx="38987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184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2B147E-7D01-964E-89B4-8417F95CFC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eg">
            <a:extLst>
              <a:ext uri="{FF2B5EF4-FFF2-40B4-BE49-F238E27FC236}">
                <a16:creationId xmlns:a16="http://schemas.microsoft.com/office/drawing/2014/main" id="{F222B297-041E-B8D6-23F6-9DA39010A3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1840" y="620805"/>
            <a:ext cx="3042031" cy="44504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8FA76E3F-0AFD-69E3-8127-B09F286340E9}"/>
                  </a:ext>
                </a:extLst>
              </p:cNvPr>
              <p:cNvSpPr txBox="1"/>
              <p:nvPr/>
            </p:nvSpPr>
            <p:spPr>
              <a:xfrm>
                <a:off x="623620" y="1250529"/>
                <a:ext cx="8784610" cy="20696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下面四个关系式中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的反比例函数的是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20000"/>
                  </a:lnSpc>
                  <a:buNone/>
                </a:pP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        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B.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20000"/>
                  </a:lnSpc>
                </a:pP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=5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+6	                         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D.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8FA76E3F-0AFD-69E3-8127-B09F286340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1250529"/>
                <a:ext cx="8784610" cy="2069606"/>
              </a:xfrm>
              <a:prstGeom prst="rect">
                <a:avLst/>
              </a:prstGeom>
              <a:blipFill>
                <a:blip r:embed="rId4"/>
                <a:stretch>
                  <a:fillRect l="-1388" t="-2059" b="-26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717969C0-0692-A19B-A1D1-186E673ADFD9}"/>
                  </a:ext>
                </a:extLst>
              </p:cNvPr>
              <p:cNvSpPr txBox="1"/>
              <p:nvPr/>
            </p:nvSpPr>
            <p:spPr>
              <a:xfrm>
                <a:off x="623620" y="3298056"/>
                <a:ext cx="10872755" cy="23094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已知反比例函数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=-3,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那么这个函数的表达式是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2800" b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:r>
                  <a:rPr lang="en-US" altLang="zh-CN" sz="2800" b="1" i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𝟑</m:t>
                        </m:r>
                      </m:num>
                      <m:den>
                        <m:r>
                          <a:rPr lang="en-US" altLang="zh-CN" sz="2800" b="1" i="1"/>
                          <m:t>𝒙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                  </a:t>
                </a:r>
                <a:r>
                  <a:rPr lang="en-US" altLang="zh-CN" sz="2800" b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B.</a:t>
                </a:r>
                <a:r>
                  <a:rPr lang="en-US" altLang="zh-CN" sz="2800" b="1" i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𝟑</m:t>
                        </m:r>
                      </m:num>
                      <m:den>
                        <m:r>
                          <a:rPr lang="en-US" altLang="zh-CN" sz="2800" b="1" i="1"/>
                          <m:t>𝒙</m:t>
                        </m:r>
                      </m:den>
                    </m:f>
                  </m:oMath>
                </a14:m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2800" b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:r>
                  <a:rPr lang="en-US" altLang="zh-CN" sz="2800" b="1" i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𝟏</m:t>
                        </m:r>
                      </m:num>
                      <m:den>
                        <m:r>
                          <a:rPr lang="en-US" altLang="zh-CN" sz="2800" b="1" i="1"/>
                          <m:t>𝟑</m:t>
                        </m:r>
                        <m:r>
                          <a:rPr lang="en-US" altLang="zh-CN" sz="2800" b="1" i="1"/>
                          <m:t>𝒙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        </a:t>
                </a:r>
                <a:r>
                  <a:rPr lang="en-US" altLang="zh-CN" sz="2800" b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D.</a:t>
                </a:r>
                <a:r>
                  <a:rPr lang="en-US" altLang="zh-CN" sz="2800" b="1" i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𝟏</m:t>
                        </m:r>
                      </m:num>
                      <m:den>
                        <m:r>
                          <a:rPr lang="en-US" altLang="zh-CN" sz="2800" b="1" i="1"/>
                          <m:t>𝟑</m:t>
                        </m:r>
                        <m:r>
                          <a:rPr lang="en-US" altLang="zh-CN" sz="2800" b="1" i="1"/>
                          <m:t>𝒙</m:t>
                        </m:r>
                      </m:den>
                    </m:f>
                  </m:oMath>
                </a14:m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717969C0-0692-A19B-A1D1-186E673ADF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3298056"/>
                <a:ext cx="10872755" cy="2309415"/>
              </a:xfrm>
              <a:prstGeom prst="rect">
                <a:avLst/>
              </a:prstGeom>
              <a:blipFill>
                <a:blip r:embed="rId5"/>
                <a:stretch>
                  <a:fillRect l="-1121" b="-23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FAA988CA-99FE-120D-56F5-5E78B61BBDFB}"/>
              </a:ext>
            </a:extLst>
          </p:cNvPr>
          <p:cNvSpPr txBox="1"/>
          <p:nvPr/>
        </p:nvSpPr>
        <p:spPr>
          <a:xfrm>
            <a:off x="7824120" y="1340855"/>
            <a:ext cx="4618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8C74E42-6379-FAF1-C153-F51B933FDA8B}"/>
              </a:ext>
            </a:extLst>
          </p:cNvPr>
          <p:cNvSpPr txBox="1"/>
          <p:nvPr/>
        </p:nvSpPr>
        <p:spPr>
          <a:xfrm>
            <a:off x="10395518" y="3531446"/>
            <a:ext cx="3898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215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8A16EE-FCAD-14A9-757C-087F065E05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7344C0A-9003-0D6C-9AF5-0528ACE59B43}"/>
              </a:ext>
            </a:extLst>
          </p:cNvPr>
          <p:cNvSpPr txBox="1"/>
          <p:nvPr/>
        </p:nvSpPr>
        <p:spPr>
          <a:xfrm>
            <a:off x="767629" y="526381"/>
            <a:ext cx="10872755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验光师傅测得一组关于近视眼镜的度数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度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与镜片焦距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(m)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的对应数据如下表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根据表中数据可得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的函数解析式为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4C68B1FB-6789-D68D-139F-08002037F4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524574"/>
              </p:ext>
            </p:extLst>
          </p:nvPr>
        </p:nvGraphicFramePr>
        <p:xfrm>
          <a:off x="1775700" y="2132910"/>
          <a:ext cx="8136568" cy="1338580"/>
        </p:xfrm>
        <a:graphic>
          <a:graphicData uri="http://schemas.openxmlformats.org/drawingml/2006/table">
            <a:tbl>
              <a:tblPr firstRow="1" firstCol="1" bandRow="1"/>
              <a:tblGrid>
                <a:gridCol w="2920818">
                  <a:extLst>
                    <a:ext uri="{9D8B030D-6E8A-4147-A177-3AD203B41FA5}">
                      <a16:colId xmlns:a16="http://schemas.microsoft.com/office/drawing/2014/main" val="3836639265"/>
                    </a:ext>
                  </a:extLst>
                </a:gridCol>
                <a:gridCol w="1043150">
                  <a:extLst>
                    <a:ext uri="{9D8B030D-6E8A-4147-A177-3AD203B41FA5}">
                      <a16:colId xmlns:a16="http://schemas.microsoft.com/office/drawing/2014/main" val="2463178798"/>
                    </a:ext>
                  </a:extLst>
                </a:gridCol>
                <a:gridCol w="1043150">
                  <a:extLst>
                    <a:ext uri="{9D8B030D-6E8A-4147-A177-3AD203B41FA5}">
                      <a16:colId xmlns:a16="http://schemas.microsoft.com/office/drawing/2014/main" val="2278768055"/>
                    </a:ext>
                  </a:extLst>
                </a:gridCol>
                <a:gridCol w="1043150">
                  <a:extLst>
                    <a:ext uri="{9D8B030D-6E8A-4147-A177-3AD203B41FA5}">
                      <a16:colId xmlns:a16="http://schemas.microsoft.com/office/drawing/2014/main" val="3225559291"/>
                    </a:ext>
                  </a:extLst>
                </a:gridCol>
                <a:gridCol w="1043150">
                  <a:extLst>
                    <a:ext uri="{9D8B030D-6E8A-4147-A177-3AD203B41FA5}">
                      <a16:colId xmlns:a16="http://schemas.microsoft.com/office/drawing/2014/main" val="604456151"/>
                    </a:ext>
                  </a:extLst>
                </a:gridCol>
                <a:gridCol w="1043150">
                  <a:extLst>
                    <a:ext uri="{9D8B030D-6E8A-4147-A177-3AD203B41FA5}">
                      <a16:colId xmlns:a16="http://schemas.microsoft.com/office/drawing/2014/main" val="174844695"/>
                    </a:ext>
                  </a:extLst>
                </a:gridCol>
              </a:tblGrid>
              <a:tr h="41783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近视眼镜的</a:t>
                      </a:r>
                    </a:p>
                    <a:p>
                      <a:pPr algn="ctr">
                        <a:buNone/>
                      </a:pP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度数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y/</a:t>
                      </a: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度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250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400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500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000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4122040"/>
                  </a:ext>
                </a:extLst>
              </a:tr>
              <a:tr h="21145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镜片焦距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x/</a:t>
                      </a:r>
                      <a:r>
                        <a:rPr lang="en-US" sz="28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0.50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0.40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0.25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0.20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0.10</a:t>
                      </a:r>
                      <a:endParaRPr lang="zh-CN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8772425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BA4744A8-C8E2-C6A9-F03B-C65D276AAD07}"/>
                  </a:ext>
                </a:extLst>
              </p:cNvPr>
              <p:cNvSpPr txBox="1"/>
              <p:nvPr/>
            </p:nvSpPr>
            <p:spPr>
              <a:xfrm>
                <a:off x="911640" y="3573010"/>
                <a:ext cx="6104658" cy="18816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buNone/>
                </a:pP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𝟏𝟎𝟎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     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B.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𝟏𝟎𝟎</m:t>
                        </m:r>
                      </m:den>
                    </m:f>
                  </m:oMath>
                </a14:m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𝟒𝟎𝟎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     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D.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𝟒𝟎𝟎</m:t>
                        </m:r>
                      </m:den>
                    </m:f>
                  </m:oMath>
                </a14:m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BA4744A8-C8E2-C6A9-F03B-C65D276AAD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40" y="3573010"/>
                <a:ext cx="6104658" cy="1881605"/>
              </a:xfrm>
              <a:prstGeom prst="rect">
                <a:avLst/>
              </a:prstGeom>
              <a:blipFill>
                <a:blip r:embed="rId3"/>
                <a:stretch>
                  <a:fillRect l="-2098" b="-29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8">
            <a:extLst>
              <a:ext uri="{FF2B5EF4-FFF2-40B4-BE49-F238E27FC236}">
                <a16:creationId xmlns:a16="http://schemas.microsoft.com/office/drawing/2014/main" id="{53AE58B3-8BF2-85DC-FBF9-3F035928C7BA}"/>
              </a:ext>
            </a:extLst>
          </p:cNvPr>
          <p:cNvSpPr txBox="1"/>
          <p:nvPr/>
        </p:nvSpPr>
        <p:spPr>
          <a:xfrm>
            <a:off x="9450387" y="1324194"/>
            <a:ext cx="4618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5571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8D95B7-D062-4C83-38AB-779B3C7E2C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8E137ED6-EDD3-7589-092A-68D2541B4E55}"/>
                  </a:ext>
                </a:extLst>
              </p:cNvPr>
              <p:cNvSpPr txBox="1"/>
              <p:nvPr/>
            </p:nvSpPr>
            <p:spPr>
              <a:xfrm>
                <a:off x="695625" y="718587"/>
                <a:ext cx="10440726" cy="37796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下列函数中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的反比例函数的有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2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	  ②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          ③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=-1;	</a:t>
                </a:r>
              </a:p>
              <a:p>
                <a:pPr algn="just">
                  <a:lnSpc>
                    <a:spcPct val="12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         ⑤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-1;	    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2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如果函数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为反比例函数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那么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的值是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2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(2)(2025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·重庆大渡口区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已知函数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p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是反比例函数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zh-CN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8E137ED6-EDD3-7589-092A-68D2541B4E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718587"/>
                <a:ext cx="10440726" cy="3779624"/>
              </a:xfrm>
              <a:prstGeom prst="rect">
                <a:avLst/>
              </a:prstGeom>
              <a:blipFill>
                <a:blip r:embed="rId3"/>
                <a:stretch>
                  <a:fillRect l="-1168" t="-1290" r="-1226" b="-37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3D0EC50E-1194-868E-6E07-F634AF9F681C}"/>
              </a:ext>
            </a:extLst>
          </p:cNvPr>
          <p:cNvSpPr txBox="1"/>
          <p:nvPr/>
        </p:nvSpPr>
        <p:spPr>
          <a:xfrm>
            <a:off x="6744045" y="718587"/>
            <a:ext cx="432030" cy="5725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5D43BE5-F40E-5BC9-6064-5FB3CB9851BE}"/>
              </a:ext>
            </a:extLst>
          </p:cNvPr>
          <p:cNvSpPr txBox="1"/>
          <p:nvPr/>
        </p:nvSpPr>
        <p:spPr>
          <a:xfrm>
            <a:off x="8328155" y="2734727"/>
            <a:ext cx="461881" cy="5725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8ECF4BD-F098-B819-B517-4E7E505D2287}"/>
              </a:ext>
            </a:extLst>
          </p:cNvPr>
          <p:cNvSpPr txBox="1"/>
          <p:nvPr/>
        </p:nvSpPr>
        <p:spPr>
          <a:xfrm>
            <a:off x="1271665" y="3896353"/>
            <a:ext cx="915282" cy="5679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en-US" altLang="zh-CN" sz="2800" b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±2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7342BF08-86E1-9CF5-BCAE-FA524CB0B8F8}"/>
                  </a:ext>
                </a:extLst>
              </p:cNvPr>
              <p:cNvSpPr txBox="1"/>
              <p:nvPr/>
            </p:nvSpPr>
            <p:spPr>
              <a:xfrm>
                <a:off x="767630" y="4725090"/>
                <a:ext cx="9333871" cy="5310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</m:rad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成反比例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=4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=1;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则当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      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7342BF08-86E1-9CF5-BCAE-FA524CB0B8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4725090"/>
                <a:ext cx="9333871" cy="531043"/>
              </a:xfrm>
              <a:prstGeom prst="rect">
                <a:avLst/>
              </a:prstGeom>
              <a:blipFill>
                <a:blip r:embed="rId4"/>
                <a:stretch>
                  <a:fillRect l="-1372" t="-13793" b="-321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27811B6D-E924-A1B9-7B58-781250341E14}"/>
                  </a:ext>
                </a:extLst>
              </p:cNvPr>
              <p:cNvSpPr txBox="1"/>
              <p:nvPr/>
            </p:nvSpPr>
            <p:spPr>
              <a:xfrm>
                <a:off x="8527812" y="4682193"/>
                <a:ext cx="749901" cy="5739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0" lang="zh-CN" altLang="zh-CN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kumimoji="0" lang="en-US" altLang="zh-CN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𝟐</m:t>
                          </m:r>
                        </m:e>
                      </m:rad>
                    </m:oMath>
                  </m:oMathPara>
                </a14:m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27811B6D-E924-A1B9-7B58-781250341E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7812" y="4682193"/>
                <a:ext cx="749901" cy="57394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0576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D9ACF6-E42A-C149-C817-C73C0CC956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7E329C63-E422-7B81-9001-9C56EA1C6E96}"/>
              </a:ext>
            </a:extLst>
          </p:cNvPr>
          <p:cNvSpPr txBox="1"/>
          <p:nvPr/>
        </p:nvSpPr>
        <p:spPr>
          <a:xfrm>
            <a:off x="750091" y="530758"/>
            <a:ext cx="700202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已知函数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=(5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-3)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2-</a:t>
            </a:r>
            <a:r>
              <a:rPr lang="en-US" altLang="zh-CN" sz="2800" b="1" i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+(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为何值时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函数为一次函数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9F796898-ADE3-4940-0157-CF8AA6FD5C63}"/>
                  </a:ext>
                </a:extLst>
              </p:cNvPr>
              <p:cNvSpPr txBox="1"/>
              <p:nvPr/>
            </p:nvSpPr>
            <p:spPr>
              <a:xfrm>
                <a:off x="750091" y="1629253"/>
                <a:ext cx="10224710" cy="11455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当函数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(5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-n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m+n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是一次函数时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-n=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3≠0,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9F796898-ADE3-4940-0157-CF8AA6FD5C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091" y="1629253"/>
                <a:ext cx="10224710" cy="1145570"/>
              </a:xfrm>
              <a:prstGeom prst="rect">
                <a:avLst/>
              </a:prstGeom>
              <a:blipFill>
                <a:blip r:embed="rId3"/>
                <a:stretch>
                  <a:fillRect l="-1193" t="-6915" b="-53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18309BF7-2D28-CBD4-9795-AC119343D11C}"/>
              </a:ext>
            </a:extLst>
          </p:cNvPr>
          <p:cNvSpPr txBox="1"/>
          <p:nvPr/>
        </p:nvSpPr>
        <p:spPr>
          <a:xfrm>
            <a:off x="750091" y="2905780"/>
            <a:ext cx="61046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为何值时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函数为正比例函数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FA5336A6-0C72-9978-4AF3-95047AA74F2A}"/>
                  </a:ext>
                </a:extLst>
              </p:cNvPr>
              <p:cNvSpPr txBox="1"/>
              <p:nvPr/>
            </p:nvSpPr>
            <p:spPr>
              <a:xfrm>
                <a:off x="750091" y="3717020"/>
                <a:ext cx="9360650" cy="18988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当函数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(5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-n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m+n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是正比例函数时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𝒏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𝒎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𝒏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𝟓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𝒎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≠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m=-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FA5336A6-0C72-9978-4AF3-95047AA74F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091" y="3717020"/>
                <a:ext cx="9360650" cy="1898853"/>
              </a:xfrm>
              <a:prstGeom prst="rect">
                <a:avLst/>
              </a:prstGeom>
              <a:blipFill>
                <a:blip r:embed="rId4"/>
                <a:stretch>
                  <a:fillRect l="-1302" t="-45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723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6CDA36-146E-7FFE-8E4A-7EE39E912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F3BAF1E-7B69-BA7D-F00E-7423A2B3F6A5}"/>
              </a:ext>
            </a:extLst>
          </p:cNvPr>
          <p:cNvSpPr txBox="1"/>
          <p:nvPr/>
        </p:nvSpPr>
        <p:spPr>
          <a:xfrm>
            <a:off x="923909" y="758874"/>
            <a:ext cx="61046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为何值时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函数为反比例函数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4475859-BF09-02AB-154A-CED9293C62C6}"/>
                  </a:ext>
                </a:extLst>
              </p:cNvPr>
              <p:cNvSpPr txBox="1"/>
              <p:nvPr/>
            </p:nvSpPr>
            <p:spPr>
              <a:xfrm>
                <a:off x="911640" y="1550929"/>
                <a:ext cx="9156903" cy="18988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当函数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(5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-n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m+n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是反比例函数时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𝒏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=−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𝒎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𝒏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𝟓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𝒎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≠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m=-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4475859-BF09-02AB-154A-CED9293C62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40" y="1550929"/>
                <a:ext cx="9156903" cy="1898853"/>
              </a:xfrm>
              <a:prstGeom prst="rect">
                <a:avLst/>
              </a:prstGeom>
              <a:blipFill>
                <a:blip r:embed="rId3"/>
                <a:stretch>
                  <a:fillRect l="-1398" t="-41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342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3E9737-67D0-3FB1-D13D-096AAEA32C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.jpeg">
            <a:extLst>
              <a:ext uri="{FF2B5EF4-FFF2-40B4-BE49-F238E27FC236}">
                <a16:creationId xmlns:a16="http://schemas.microsoft.com/office/drawing/2014/main" id="{B077D794-65A4-50C1-DF8B-935AB92162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5850" y="620805"/>
            <a:ext cx="2706571" cy="39597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E2FC73AE-D4B6-3F43-4E55-D5BAFF7A0ABE}"/>
              </a:ext>
            </a:extLst>
          </p:cNvPr>
          <p:cNvSpPr txBox="1"/>
          <p:nvPr/>
        </p:nvSpPr>
        <p:spPr>
          <a:xfrm>
            <a:off x="551615" y="1159404"/>
            <a:ext cx="10814602" cy="4539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用函数表达式表示下列问题中的两个变量之间的关系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其中是反比例函数关系的是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的绳子剪下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还剩下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买单价为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元的笔记本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一共用了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矩形的周长为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相邻两边的边长是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家到学校的距离为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步行上学平均速度为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m/min,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所用时间为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CB8A04F-3C12-63A4-D278-4DEDB45B34B4}"/>
              </a:ext>
            </a:extLst>
          </p:cNvPr>
          <p:cNvSpPr txBox="1"/>
          <p:nvPr/>
        </p:nvSpPr>
        <p:spPr>
          <a:xfrm>
            <a:off x="3431815" y="1988900"/>
            <a:ext cx="5040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9797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1D902D-8649-E07A-77A2-E2EDB8E83C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117F6D3-93F0-D282-395C-263676769F37}"/>
                  </a:ext>
                </a:extLst>
              </p:cNvPr>
              <p:cNvSpPr txBox="1"/>
              <p:nvPr/>
            </p:nvSpPr>
            <p:spPr>
              <a:xfrm>
                <a:off x="623620" y="548800"/>
                <a:ext cx="10944760" cy="33886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神舟十九号发射成功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极大地激发了“航天迷”小威的航天梦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他特意从图书室借得一本航天方面的书籍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共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326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页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则小威每天阅读的页数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与阅读的天数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之间的函数关系式为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它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填“是”或“不是”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反比例函数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2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ABD8DA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【跨学科融合】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科技小组为了验证某电路的电压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(V)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、电流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(A)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、电阻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(Ω)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三者之间的关系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测得数据如下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117F6D3-93F0-D282-395C-263676769F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548800"/>
                <a:ext cx="10944760" cy="3388620"/>
              </a:xfrm>
              <a:prstGeom prst="rect">
                <a:avLst/>
              </a:prstGeom>
              <a:blipFill>
                <a:blip r:embed="rId3"/>
                <a:stretch>
                  <a:fillRect l="-1114" t="-1259" r="-1114" b="-12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A1A88209-A20D-EA8A-AFCB-6335D34841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933825"/>
              </p:ext>
            </p:extLst>
          </p:nvPr>
        </p:nvGraphicFramePr>
        <p:xfrm>
          <a:off x="2351740" y="4196293"/>
          <a:ext cx="7272505" cy="911860"/>
        </p:xfrm>
        <a:graphic>
          <a:graphicData uri="http://schemas.openxmlformats.org/drawingml/2006/table">
            <a:tbl>
              <a:tblPr firstRow="1" firstCol="1" bandRow="1"/>
              <a:tblGrid>
                <a:gridCol w="1210660">
                  <a:extLst>
                    <a:ext uri="{9D8B030D-6E8A-4147-A177-3AD203B41FA5}">
                      <a16:colId xmlns:a16="http://schemas.microsoft.com/office/drawing/2014/main" val="3710045120"/>
                    </a:ext>
                  </a:extLst>
                </a:gridCol>
                <a:gridCol w="1291845">
                  <a:extLst>
                    <a:ext uri="{9D8B030D-6E8A-4147-A177-3AD203B41FA5}">
                      <a16:colId xmlns:a16="http://schemas.microsoft.com/office/drawing/2014/main" val="4017495978"/>
                    </a:ext>
                  </a:extLst>
                </a:gridCol>
                <a:gridCol w="1291845">
                  <a:extLst>
                    <a:ext uri="{9D8B030D-6E8A-4147-A177-3AD203B41FA5}">
                      <a16:colId xmlns:a16="http://schemas.microsoft.com/office/drawing/2014/main" val="2589970528"/>
                    </a:ext>
                  </a:extLst>
                </a:gridCol>
                <a:gridCol w="1291845">
                  <a:extLst>
                    <a:ext uri="{9D8B030D-6E8A-4147-A177-3AD203B41FA5}">
                      <a16:colId xmlns:a16="http://schemas.microsoft.com/office/drawing/2014/main" val="3337991380"/>
                    </a:ext>
                  </a:extLst>
                </a:gridCol>
                <a:gridCol w="2186310">
                  <a:extLst>
                    <a:ext uri="{9D8B030D-6E8A-4147-A177-3AD203B41FA5}">
                      <a16:colId xmlns:a16="http://schemas.microsoft.com/office/drawing/2014/main" val="2443453411"/>
                    </a:ext>
                  </a:extLst>
                </a:gridCol>
              </a:tblGrid>
              <a:tr h="21780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R/</a:t>
                      </a:r>
                      <a:r>
                        <a:rPr lang="en-US" sz="28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Ω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220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400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7701908"/>
                  </a:ext>
                </a:extLst>
              </a:tr>
              <a:tr h="21780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I/</a:t>
                      </a:r>
                      <a:r>
                        <a:rPr lang="en-US" sz="28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2.2</a:t>
                      </a:r>
                      <a:endParaRPr lang="zh-CN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1.1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0.55</a:t>
                      </a:r>
                      <a:endParaRPr lang="zh-CN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4775357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B079B2A7-5075-FCEA-F09A-F4C0BD9A028A}"/>
              </a:ext>
            </a:extLst>
          </p:cNvPr>
          <p:cNvSpPr txBox="1"/>
          <p:nvPr/>
        </p:nvSpPr>
        <p:spPr>
          <a:xfrm>
            <a:off x="642097" y="5301130"/>
            <a:ext cx="6104658" cy="5598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当电阻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=55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8FF34400-DEFB-0255-A53D-C6DC93015BFE}"/>
                  </a:ext>
                </a:extLst>
              </p:cNvPr>
              <p:cNvSpPr txBox="1"/>
              <p:nvPr/>
            </p:nvSpPr>
            <p:spPr>
              <a:xfrm>
                <a:off x="6888055" y="1528427"/>
                <a:ext cx="1253936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en-US" altLang="zh-CN" sz="2800" b="1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w=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0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𝟑𝟐𝟔</m:t>
                        </m:r>
                      </m:num>
                      <m:den>
                        <m:r>
                          <a:rPr kumimoji="0" lang="en-US" altLang="zh-CN" sz="2800" b="1" i="0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𝐱</m:t>
                        </m:r>
                      </m:den>
                    </m:f>
                  </m:oMath>
                </a14:m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8FF34400-DEFB-0255-A53D-C6DC93015B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8055" y="1528427"/>
                <a:ext cx="1253936" cy="714683"/>
              </a:xfrm>
              <a:prstGeom prst="rect">
                <a:avLst/>
              </a:prstGeom>
              <a:blipFill>
                <a:blip r:embed="rId4"/>
                <a:stretch>
                  <a:fillRect l="-10194" b="-94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>
            <a:extLst>
              <a:ext uri="{FF2B5EF4-FFF2-40B4-BE49-F238E27FC236}">
                <a16:creationId xmlns:a16="http://schemas.microsoft.com/office/drawing/2014/main" id="{1CCDD148-0927-1C1C-6DBE-2C6F59EF1578}"/>
              </a:ext>
            </a:extLst>
          </p:cNvPr>
          <p:cNvSpPr txBox="1"/>
          <p:nvPr/>
        </p:nvSpPr>
        <p:spPr>
          <a:xfrm>
            <a:off x="8760185" y="1624158"/>
            <a:ext cx="6058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D1BAC3B-AB1B-7C95-1C22-68D6B107B797}"/>
              </a:ext>
            </a:extLst>
          </p:cNvPr>
          <p:cNvSpPr txBox="1"/>
          <p:nvPr/>
        </p:nvSpPr>
        <p:spPr>
          <a:xfrm>
            <a:off x="5445245" y="5362300"/>
            <a:ext cx="5067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4536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E93AC6-3E9B-7D1A-4FBF-EC270E58E1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D9402152-2A6B-F786-208B-C3325A840088}"/>
                  </a:ext>
                </a:extLst>
              </p:cNvPr>
              <p:cNvSpPr txBox="1"/>
              <p:nvPr/>
            </p:nvSpPr>
            <p:spPr>
              <a:xfrm>
                <a:off x="623620" y="562547"/>
                <a:ext cx="10656740" cy="10281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若函数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=(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p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是反比例函数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的值是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若该函数是正比例函数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的值是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D9402152-2A6B-F786-208B-C3325A8400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562547"/>
                <a:ext cx="10656740" cy="1028167"/>
              </a:xfrm>
              <a:prstGeom prst="rect">
                <a:avLst/>
              </a:prstGeom>
              <a:blipFill>
                <a:blip r:embed="rId3"/>
                <a:stretch>
                  <a:fillRect l="-1144" t="-1183" r="-1201" b="-159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AD9E6DF7-29E9-F13B-218B-49D00DDD32BC}"/>
              </a:ext>
            </a:extLst>
          </p:cNvPr>
          <p:cNvSpPr txBox="1"/>
          <p:nvPr/>
        </p:nvSpPr>
        <p:spPr>
          <a:xfrm>
            <a:off x="635363" y="1661086"/>
            <a:ext cx="857395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的反比例函数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的函数表达式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55322CD-DDF0-E924-54C7-2126E59A81CD}"/>
              </a:ext>
            </a:extLst>
          </p:cNvPr>
          <p:cNvSpPr txBox="1"/>
          <p:nvPr/>
        </p:nvSpPr>
        <p:spPr>
          <a:xfrm>
            <a:off x="661927" y="4761416"/>
            <a:ext cx="61046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B7CD590F-FB9F-8176-5958-C3E89D41EB65}"/>
                  </a:ext>
                </a:extLst>
              </p:cNvPr>
              <p:cNvSpPr txBox="1"/>
              <p:nvPr/>
            </p:nvSpPr>
            <p:spPr>
              <a:xfrm>
                <a:off x="640675" y="2615193"/>
                <a:ext cx="7687479" cy="19723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关于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的函数表达式为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把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代入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∴y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关于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的函数表达式为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B7CD590F-FB9F-8176-5958-C3E89D41EB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675" y="2615193"/>
                <a:ext cx="7687479" cy="1972335"/>
              </a:xfrm>
              <a:prstGeom prst="rect">
                <a:avLst/>
              </a:prstGeom>
              <a:blipFill>
                <a:blip r:embed="rId4"/>
                <a:stretch>
                  <a:fillRect l="-1586" b="-27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文本框 12">
            <a:extLst>
              <a:ext uri="{FF2B5EF4-FFF2-40B4-BE49-F238E27FC236}">
                <a16:creationId xmlns:a16="http://schemas.microsoft.com/office/drawing/2014/main" id="{91EBECE5-E8C1-D254-2073-86DE51BE0134}"/>
              </a:ext>
            </a:extLst>
          </p:cNvPr>
          <p:cNvSpPr txBox="1"/>
          <p:nvPr/>
        </p:nvSpPr>
        <p:spPr>
          <a:xfrm>
            <a:off x="661927" y="5441039"/>
            <a:ext cx="61046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EFE5A2C-A12C-C6C7-E067-E7572AFCCA7C}"/>
              </a:ext>
            </a:extLst>
          </p:cNvPr>
          <p:cNvSpPr txBox="1"/>
          <p:nvPr/>
        </p:nvSpPr>
        <p:spPr>
          <a:xfrm>
            <a:off x="8544170" y="641587"/>
            <a:ext cx="3178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54AC11D5-842C-FE30-A4B5-974D4A4E1394}"/>
              </a:ext>
            </a:extLst>
          </p:cNvPr>
          <p:cNvSpPr txBox="1"/>
          <p:nvPr/>
        </p:nvSpPr>
        <p:spPr>
          <a:xfrm>
            <a:off x="4295875" y="1068342"/>
            <a:ext cx="11520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6995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  <p:bldP spid="17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2982</TotalTime>
  <Words>1014</Words>
  <Application>Microsoft Office PowerPoint</Application>
  <PresentationFormat>宽屏</PresentationFormat>
  <Paragraphs>86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lastModifiedBy>PC</cp:lastModifiedBy>
  <cp:revision>208</cp:revision>
  <dcterms:created xsi:type="dcterms:W3CDTF">2024-04-24T12:16:00Z</dcterms:created>
  <dcterms:modified xsi:type="dcterms:W3CDTF">2025-03-30T13:48:34Z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